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Garamond"/>
      <p:regular r:id="rId12"/>
      <p:bold r:id="rId13"/>
      <p:italic r:id="rId14"/>
      <p:boldItalic r:id="rId15"/>
    </p:embeddedFont>
    <p:embeddedFont>
      <p:font typeface="Lato"/>
      <p:regular r:id="rId16"/>
      <p:bold r:id="rId17"/>
      <p:italic r:id="rId18"/>
      <p:boldItalic r:id="rId19"/>
    </p:embeddedFont>
    <p:embeddedFont>
      <p:font typeface="Lato Light"/>
      <p:regular r:id="rId20"/>
      <p:bold r:id="rId21"/>
      <p:italic r:id="rId22"/>
      <p:boldItalic r:id="rId23"/>
    </p:embeddedFont>
    <p:embeddedFont>
      <p:font typeface="Lato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6" roundtripDataSignature="AMtx7mhElaUpZT4rE+P6a94azldaSkha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F6FFFB-CD68-4D52-BB2C-1A5531D8044B}">
  <a:tblStyle styleId="{9CF6FFFB-CD68-4D52-BB2C-1A5531D8044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Light-regular.fntdata"/><Relationship Id="rId22" Type="http://schemas.openxmlformats.org/officeDocument/2006/relationships/font" Target="fonts/LatoLight-italic.fntdata"/><Relationship Id="rId21" Type="http://schemas.openxmlformats.org/officeDocument/2006/relationships/font" Target="fonts/LatoLight-bold.fntdata"/><Relationship Id="rId24" Type="http://schemas.openxmlformats.org/officeDocument/2006/relationships/font" Target="fonts/LatoBlack-bold.fntdata"/><Relationship Id="rId23" Type="http://schemas.openxmlformats.org/officeDocument/2006/relationships/font" Target="fonts/La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font" Target="fonts/Lato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Garamond-bold.fntdata"/><Relationship Id="rId12" Type="http://schemas.openxmlformats.org/officeDocument/2006/relationships/font" Target="fonts/Garamond-regular.fntdata"/><Relationship Id="rId15" Type="http://schemas.openxmlformats.org/officeDocument/2006/relationships/font" Target="fonts/Garamond-boldItalic.fntdata"/><Relationship Id="rId14" Type="http://schemas.openxmlformats.org/officeDocument/2006/relationships/font" Target="fonts/Garamond-italic.fntdata"/><Relationship Id="rId17" Type="http://schemas.openxmlformats.org/officeDocument/2006/relationships/font" Target="fonts/Lato-bold.fntdata"/><Relationship Id="rId16" Type="http://schemas.openxmlformats.org/officeDocument/2006/relationships/font" Target="fonts/Lato-regular.fntdata"/><Relationship Id="rId19" Type="http://schemas.openxmlformats.org/officeDocument/2006/relationships/font" Target="fonts/Lato-boldItalic.fntdata"/><Relationship Id="rId18" Type="http://schemas.openxmlformats.org/officeDocument/2006/relationships/font" Target="fonts/La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arles_Joseph_Minard" TargetMode="External"/><Relationship Id="rId3" Type="http://schemas.openxmlformats.org/officeDocument/2006/relationships/hyperlink" Target="https://it.wikipedia.org/wiki/Edward_Tufte" TargetMode="External"/><Relationship Id="rId4" Type="http://schemas.openxmlformats.org/officeDocument/2006/relationships/hyperlink" Target="https://www.prometheus-studio.it/prometheus_blog_wp/2019/03/05/le-5-best-practice-per-la-data-visualizati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Florence_Nightingal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Dataset" TargetMode="External"/><Relationship Id="rId3" Type="http://schemas.openxmlformats.org/officeDocument/2006/relationships/hyperlink" Target="https://it.wikipedia.org/wiki/Statistico" TargetMode="External"/><Relationship Id="rId4" Type="http://schemas.openxmlformats.org/officeDocument/2006/relationships/hyperlink" Target="https://it.wikipedia.org/wiki/Outlier" TargetMode="External"/><Relationship Id="rId11" Type="http://schemas.openxmlformats.org/officeDocument/2006/relationships/hyperlink" Target="https://it.wikipedia.org/wiki/Outlier" TargetMode="External"/><Relationship Id="rId10" Type="http://schemas.openxmlformats.org/officeDocument/2006/relationships/hyperlink" Target="https://it.wikipedia.org/wiki/Coefficiente_di_determinazione" TargetMode="External"/><Relationship Id="rId12" Type="http://schemas.openxmlformats.org/officeDocument/2006/relationships/hyperlink" Target="https://it.wikipedia.org/wiki/Leverage_(statistica)" TargetMode="External"/><Relationship Id="rId9" Type="http://schemas.openxmlformats.org/officeDocument/2006/relationships/hyperlink" Target="https://it.wikipedia.org/wiki/Indice_di_correlazione_di_Pearson" TargetMode="External"/><Relationship Id="rId5" Type="http://schemas.openxmlformats.org/officeDocument/2006/relationships/hyperlink" Target="https://it.wikipedia.org/wiki/Quartetto_di_Anscombe#cite_note-Anscombe-1" TargetMode="External"/><Relationship Id="rId6" Type="http://schemas.openxmlformats.org/officeDocument/2006/relationships/hyperlink" Target="https://it.wikipedia.org/wiki/Grafico_di_dispersione" TargetMode="External"/><Relationship Id="rId7" Type="http://schemas.openxmlformats.org/officeDocument/2006/relationships/hyperlink" Target="https://it.wikipedia.org/wiki/Variabile_(matematica)" TargetMode="External"/><Relationship Id="rId8" Type="http://schemas.openxmlformats.org/officeDocument/2006/relationships/hyperlink" Target="https://it.wikipedia.org/wiki/Distribuzione_normal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it" sz="950">
                <a:solidFill>
                  <a:schemeClr val="dk1"/>
                </a:solidFill>
                <a:highlight>
                  <a:srgbClr val="FFFFFF"/>
                </a:highlight>
                <a:latin typeface="Verdana"/>
                <a:ea typeface="Verdana"/>
                <a:cs typeface="Verdana"/>
                <a:sym typeface="Verdana"/>
              </a:rPr>
              <a:t>Per comprendere il significato dell grafico, è opportuno contestualizzarla agli eventi storici. Siamo nel 1812, due anni prima del Congresso di Vienna e della Restaurazione. L’intera Europa è sotto il dominio napoleonico, ad eccezione dell Regno. Per Napoleone invadere il Regno Unito è pressoché impossibile. La strategia di Napoleone era quella di indebolire il Regno Unito con un embargo, il famoso </a:t>
            </a:r>
            <a:r>
              <a:rPr b="1" lang="it" sz="950">
                <a:solidFill>
                  <a:schemeClr val="dk1"/>
                </a:solidFill>
                <a:highlight>
                  <a:srgbClr val="FFFFFF"/>
                </a:highlight>
                <a:latin typeface="Verdana"/>
                <a:ea typeface="Verdana"/>
                <a:cs typeface="Verdana"/>
                <a:sym typeface="Verdana"/>
              </a:rPr>
              <a:t>Blocco Continentale</a:t>
            </a:r>
            <a:r>
              <a:rPr lang="it" sz="950">
                <a:solidFill>
                  <a:schemeClr val="dk1"/>
                </a:solidFill>
                <a:highlight>
                  <a:srgbClr val="FFFFFF"/>
                </a:highlight>
                <a:latin typeface="Verdana"/>
                <a:ea typeface="Verdana"/>
                <a:cs typeface="Verdana"/>
                <a:sym typeface="Verdana"/>
              </a:rPr>
              <a:t>.</a:t>
            </a:r>
            <a:endParaRPr sz="9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Al bloccò aderì inizialmente anche la Russia con i colloqui di Tilsit (1807). Ben presto, tuttavia, i rapporti tra lo zar Alessandro e Napoleone andarono a deteriorarsi per una serie di motivi. Il principale tra questi fu gli eccessivi costi che il blocco continentale comportava. Sebbene venisse frequentemente violato dal contrabbando, l’impossibilità di importare beni in Russia gravò eccessivamente, generando malcontento nella popolazione. La diplomazia fallì e Napoleone preparò la sua </a:t>
            </a:r>
            <a:r>
              <a:rPr b="1" lang="it" sz="1050">
                <a:solidFill>
                  <a:schemeClr val="dk1"/>
                </a:solidFill>
                <a:highlight>
                  <a:srgbClr val="FFFFFF"/>
                </a:highlight>
                <a:latin typeface="Verdana"/>
                <a:ea typeface="Verdana"/>
                <a:cs typeface="Verdana"/>
                <a:sym typeface="Verdana"/>
              </a:rPr>
              <a:t>Grande Armata</a:t>
            </a:r>
            <a:r>
              <a:rPr lang="it" sz="1050">
                <a:solidFill>
                  <a:schemeClr val="dk1"/>
                </a:solidFill>
                <a:highlight>
                  <a:srgbClr val="FFFFFF"/>
                </a:highlight>
                <a:latin typeface="Verdana"/>
                <a:ea typeface="Verdana"/>
                <a:cs typeface="Verdana"/>
                <a:sym typeface="Verdana"/>
              </a:rPr>
              <a:t>: 700000 uomini diretti alla conquista della Russia.</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L’esito della campagna fu disastroso: le enormi distanze, le bassissime temperature, la consunzione e il disagio distrussero l’esercito francese. La migliore descrizione del disastro francese in Russia non è una cronaca storica, bensì un grafico. Il grafico fu realizzato da </a:t>
            </a:r>
            <a:r>
              <a:rPr b="1" lang="it" sz="1050">
                <a:solidFill>
                  <a:srgbClr val="0017CC"/>
                </a:solidFill>
                <a:highlight>
                  <a:srgbClr val="FFFFFF"/>
                </a:highlight>
                <a:uFill>
                  <a:noFill/>
                </a:uFill>
                <a:latin typeface="Verdana"/>
                <a:ea typeface="Verdana"/>
                <a:cs typeface="Verdana"/>
                <a:sym typeface="Verdana"/>
                <a:hlinkClick r:id="rId2">
                  <a:extLst>
                    <a:ext uri="{A12FA001-AC4F-418D-AE19-62706E023703}">
                      <ahyp:hlinkClr val="tx"/>
                    </a:ext>
                  </a:extLst>
                </a:hlinkClick>
              </a:rPr>
              <a:t>Charles Joseph Minard</a:t>
            </a:r>
            <a:r>
              <a:rPr lang="it" sz="1050">
                <a:solidFill>
                  <a:schemeClr val="dk1"/>
                </a:solidFill>
                <a:highlight>
                  <a:srgbClr val="FFFFFF"/>
                </a:highlight>
                <a:latin typeface="Verdana"/>
                <a:ea typeface="Verdana"/>
                <a:cs typeface="Verdana"/>
                <a:sym typeface="Verdana"/>
              </a:rPr>
              <a:t>, un ingegnere civile francese vissuto tra la fine del Settecento e l’Ottocento, coevo quindi all’epoca napoleonica. L’importanza del grafico è tale che </a:t>
            </a:r>
            <a:r>
              <a:rPr b="1" lang="it" sz="1050">
                <a:solidFill>
                  <a:srgbClr val="0017CC"/>
                </a:solidFill>
                <a:highlight>
                  <a:srgbClr val="FFFFFF"/>
                </a:highlight>
                <a:uFill>
                  <a:noFill/>
                </a:uFill>
                <a:latin typeface="Verdana"/>
                <a:ea typeface="Verdana"/>
                <a:cs typeface="Verdana"/>
                <a:sym typeface="Verdana"/>
                <a:hlinkClick r:id="rId3">
                  <a:extLst>
                    <a:ext uri="{A12FA001-AC4F-418D-AE19-62706E023703}">
                      <ahyp:hlinkClr val="tx"/>
                    </a:ext>
                  </a:extLst>
                </a:hlinkClick>
              </a:rPr>
              <a:t>Edward Tufte</a:t>
            </a:r>
            <a:r>
              <a:rPr lang="it" sz="1050">
                <a:solidFill>
                  <a:schemeClr val="dk1"/>
                </a:solidFill>
                <a:highlight>
                  <a:srgbClr val="FFFFFF"/>
                </a:highlight>
                <a:latin typeface="Verdana"/>
                <a:ea typeface="Verdana"/>
                <a:cs typeface="Verdana"/>
                <a:sym typeface="Verdana"/>
              </a:rPr>
              <a:t>, noto statistico statunitense, lo definì:</a:t>
            </a:r>
            <a:endParaRPr sz="1050">
              <a:solidFill>
                <a:schemeClr val="dk1"/>
              </a:solidFill>
              <a:highlight>
                <a:srgbClr val="FFFFFF"/>
              </a:highlight>
              <a:latin typeface="Verdana"/>
              <a:ea typeface="Verdana"/>
              <a:cs typeface="Verdana"/>
              <a:sym typeface="Verdana"/>
            </a:endParaRPr>
          </a:p>
          <a:p>
            <a:pPr indent="0" lvl="0" marL="152400" marR="152400" rtl="0" algn="ctr">
              <a:lnSpc>
                <a:spcPct val="150000"/>
              </a:lnSpc>
              <a:spcBef>
                <a:spcPts val="800"/>
              </a:spcBef>
              <a:spcAft>
                <a:spcPts val="0"/>
              </a:spcAft>
              <a:buSzPts val="1100"/>
              <a:buNone/>
            </a:pPr>
            <a:r>
              <a:rPr lang="it" sz="1550">
                <a:solidFill>
                  <a:schemeClr val="dk1"/>
                </a:solidFill>
                <a:highlight>
                  <a:srgbClr val="FFFFFF"/>
                </a:highlight>
                <a:latin typeface="Verdana"/>
                <a:ea typeface="Verdana"/>
                <a:cs typeface="Verdana"/>
                <a:sym typeface="Verdana"/>
              </a:rPr>
              <a:t>[…] </a:t>
            </a:r>
            <a:r>
              <a:rPr i="1" lang="it" sz="1450">
                <a:solidFill>
                  <a:schemeClr val="dk1"/>
                </a:solidFill>
                <a:highlight>
                  <a:srgbClr val="FFFFFF"/>
                </a:highlight>
                <a:latin typeface="Verdana"/>
                <a:ea typeface="Verdana"/>
                <a:cs typeface="Verdana"/>
                <a:sym typeface="Verdana"/>
              </a:rPr>
              <a:t>best statistical drawings ever created.</a:t>
            </a:r>
            <a:endParaRPr i="1" sz="1450">
              <a:solidFill>
                <a:schemeClr val="dk1"/>
              </a:solidFill>
              <a:highlight>
                <a:srgbClr val="FFFFFF"/>
              </a:highlight>
              <a:latin typeface="Verdana"/>
              <a:ea typeface="Verdana"/>
              <a:cs typeface="Verdana"/>
              <a:sym typeface="Verdana"/>
            </a:endParaRPr>
          </a:p>
          <a:p>
            <a:pPr indent="0" lvl="0" marL="152400" marR="152400" rtl="0" algn="ctr">
              <a:lnSpc>
                <a:spcPct val="150000"/>
              </a:lnSpc>
              <a:spcBef>
                <a:spcPts val="1300"/>
              </a:spcBef>
              <a:spcAft>
                <a:spcPts val="0"/>
              </a:spcAft>
              <a:buSzPts val="1100"/>
              <a:buNone/>
            </a:pPr>
            <a:r>
              <a:rPr lang="it" sz="1550">
                <a:solidFill>
                  <a:schemeClr val="dk1"/>
                </a:solidFill>
                <a:highlight>
                  <a:srgbClr val="FFFFFF"/>
                </a:highlight>
                <a:latin typeface="Verdana"/>
                <a:ea typeface="Verdana"/>
                <a:cs typeface="Verdana"/>
                <a:sym typeface="Verdana"/>
              </a:rPr>
              <a:t>[…] </a:t>
            </a:r>
            <a:r>
              <a:rPr i="1" lang="it" sz="1450">
                <a:solidFill>
                  <a:schemeClr val="dk1"/>
                </a:solidFill>
                <a:highlight>
                  <a:srgbClr val="FFFFFF"/>
                </a:highlight>
                <a:latin typeface="Verdana"/>
                <a:ea typeface="Verdana"/>
                <a:cs typeface="Verdana"/>
                <a:sym typeface="Verdana"/>
              </a:rPr>
              <a:t>il miglior grafico statistico mai creato.</a:t>
            </a:r>
            <a:endParaRPr i="1" sz="1450">
              <a:solidFill>
                <a:schemeClr val="dk1"/>
              </a:solidFill>
              <a:highlight>
                <a:srgbClr val="FFFFFF"/>
              </a:highlight>
              <a:latin typeface="Verdana"/>
              <a:ea typeface="Verdana"/>
              <a:cs typeface="Verdana"/>
              <a:sym typeface="Verdana"/>
            </a:endParaRPr>
          </a:p>
          <a:p>
            <a:pPr indent="0" lvl="0" marL="0" rtl="0" algn="l">
              <a:lnSpc>
                <a:spcPct val="200000"/>
              </a:lnSpc>
              <a:spcBef>
                <a:spcPts val="1300"/>
              </a:spcBef>
              <a:spcAft>
                <a:spcPts val="0"/>
              </a:spcAft>
              <a:buSzPts val="1100"/>
              <a:buNone/>
            </a:pPr>
            <a:r>
              <a:rPr lang="it" sz="1050">
                <a:solidFill>
                  <a:schemeClr val="dk1"/>
                </a:solidFill>
                <a:highlight>
                  <a:srgbClr val="FFFFFF"/>
                </a:highlight>
                <a:latin typeface="Verdana"/>
                <a:ea typeface="Verdana"/>
                <a:cs typeface="Verdana"/>
                <a:sym typeface="Verdana"/>
              </a:rPr>
              <a:t>A cosa si lega la straordinaria rappresentazione di Minard? Due elementi in particolare: la sintesi e la chiarezza. Queste sono proprio due </a:t>
            </a:r>
            <a:r>
              <a:rPr b="1" i="1" lang="it" sz="1050">
                <a:solidFill>
                  <a:srgbClr val="0017CC"/>
                </a:solidFill>
                <a:highlight>
                  <a:srgbClr val="FFFFFF"/>
                </a:highlight>
                <a:uFill>
                  <a:noFill/>
                </a:uFill>
                <a:latin typeface="Verdana"/>
                <a:ea typeface="Verdana"/>
                <a:cs typeface="Verdana"/>
                <a:sym typeface="Verdana"/>
                <a:hlinkClick r:id="rId4">
                  <a:extLst>
                    <a:ext uri="{A12FA001-AC4F-418D-AE19-62706E023703}">
                      <ahyp:hlinkClr val="tx"/>
                    </a:ext>
                  </a:extLst>
                </a:hlinkClick>
              </a:rPr>
              <a:t>best practice</a:t>
            </a:r>
            <a:r>
              <a:rPr lang="it" sz="1050">
                <a:solidFill>
                  <a:schemeClr val="dk1"/>
                </a:solidFill>
                <a:highlight>
                  <a:srgbClr val="FFFFFF"/>
                </a:highlight>
                <a:latin typeface="Verdana"/>
                <a:ea typeface="Verdana"/>
                <a:cs typeface="Verdana"/>
                <a:sym typeface="Verdana"/>
              </a:rPr>
              <a:t> nella </a:t>
            </a:r>
            <a:r>
              <a:rPr i="1" lang="it" sz="1050">
                <a:solidFill>
                  <a:schemeClr val="dk1"/>
                </a:solidFill>
                <a:highlight>
                  <a:srgbClr val="FFFFFF"/>
                </a:highlight>
                <a:latin typeface="Verdana"/>
                <a:ea typeface="Verdana"/>
                <a:cs typeface="Verdana"/>
                <a:sym typeface="Verdana"/>
              </a:rPr>
              <a:t>data visualization</a:t>
            </a:r>
            <a:r>
              <a:rPr lang="it" sz="1050">
                <a:solidFill>
                  <a:schemeClr val="dk1"/>
                </a:solidFill>
                <a:highlight>
                  <a:srgbClr val="FFFFFF"/>
                </a:highlight>
                <a:latin typeface="Verdana"/>
                <a:ea typeface="Verdana"/>
                <a:cs typeface="Verdana"/>
                <a:sym typeface="Verdana"/>
              </a:rPr>
              <a:t>.</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La mappa di Minard riesce a rappresentare in uno spazio a 2 dimensioni diverse metriche. Queste sono:</a:t>
            </a:r>
            <a:endParaRPr sz="1050">
              <a:solidFill>
                <a:schemeClr val="dk1"/>
              </a:solidFill>
              <a:highlight>
                <a:srgbClr val="FFFFFF"/>
              </a:highlight>
              <a:latin typeface="Verdana"/>
              <a:ea typeface="Verdana"/>
              <a:cs typeface="Verdana"/>
              <a:sym typeface="Verdana"/>
            </a:endParaRPr>
          </a:p>
          <a:p>
            <a:pPr indent="-295275" lvl="0" marL="457200" rtl="0" algn="l">
              <a:lnSpc>
                <a:spcPct val="115000"/>
              </a:lnSpc>
              <a:spcBef>
                <a:spcPts val="80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il numero di truppe di Napoleone, rappresentato dalla linea che man mano perde spessore;</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la distanza e i luoghi coperti dalla marcia;</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le date delle tappe della marcia;</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le temperature a cui i soldati sono stati soggetti;</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la distinzione tra avanzata (in </a:t>
            </a:r>
            <a:r>
              <a:rPr i="1" lang="it" sz="1050">
                <a:solidFill>
                  <a:schemeClr val="dk1"/>
                </a:solidFill>
                <a:highlight>
                  <a:srgbClr val="FFFFFF"/>
                </a:highlight>
                <a:latin typeface="Lato"/>
                <a:ea typeface="Lato"/>
                <a:cs typeface="Lato"/>
                <a:sym typeface="Lato"/>
              </a:rPr>
              <a:t>beige</a:t>
            </a:r>
            <a:r>
              <a:rPr lang="it" sz="1050">
                <a:solidFill>
                  <a:schemeClr val="dk1"/>
                </a:solidFill>
                <a:highlight>
                  <a:srgbClr val="FFFFFF"/>
                </a:highlight>
                <a:latin typeface="Lato"/>
                <a:ea typeface="Lato"/>
                <a:cs typeface="Lato"/>
                <a:sym typeface="Lato"/>
              </a:rPr>
              <a:t>) e ritirata (in nero).</a:t>
            </a:r>
            <a:endParaRPr sz="1050">
              <a:solidFill>
                <a:schemeClr val="dk1"/>
              </a:solidFill>
              <a:highlight>
                <a:srgbClr val="FFFFFF"/>
              </a:highlight>
              <a:latin typeface="Lato"/>
              <a:ea typeface="Lato"/>
              <a:cs typeface="Lato"/>
              <a:sym typeface="Lato"/>
            </a:endParaRPr>
          </a:p>
          <a:p>
            <a:pPr indent="0" lvl="0" marL="0" rtl="0" algn="l">
              <a:lnSpc>
                <a:spcPct val="200000"/>
              </a:lnSpc>
              <a:spcBef>
                <a:spcPts val="0"/>
              </a:spcBef>
              <a:spcAft>
                <a:spcPts val="0"/>
              </a:spcAft>
              <a:buSzPts val="1100"/>
              <a:buNone/>
            </a:pPr>
            <a:r>
              <a:rPr lang="it" sz="1050">
                <a:solidFill>
                  <a:schemeClr val="dk1"/>
                </a:solidFill>
                <a:highlight>
                  <a:srgbClr val="FFFFFF"/>
                </a:highlight>
                <a:latin typeface="Verdana"/>
                <a:ea typeface="Verdana"/>
                <a:cs typeface="Verdana"/>
                <a:sym typeface="Verdana"/>
              </a:rPr>
              <a:t> </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Queste caratteristiche fanno sì che il grafico di Minard sia una rappresentazione eccellente. Se dovessimo spiegare la campagna russa di Napoleone, basterebbe questa mappa per avere un’idea analitica dell’enorme sconfitta subita dal generale francese.</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Clr>
                <a:schemeClr val="dk1"/>
              </a:buClr>
              <a:buSzPts val="1100"/>
              <a:buFont typeface="Arial"/>
              <a:buNone/>
            </a:pPr>
            <a:r>
              <a:t/>
            </a:r>
            <a:endParaRPr sz="1050">
              <a:solidFill>
                <a:schemeClr val="dk1"/>
              </a:solidFill>
              <a:highlight>
                <a:srgbClr val="FFFFFF"/>
              </a:highlight>
              <a:latin typeface="Verdana"/>
              <a:ea typeface="Verdana"/>
              <a:cs typeface="Verdana"/>
              <a:sym typeface="Verdana"/>
            </a:endParaRPr>
          </a:p>
          <a:p>
            <a:pPr indent="0" lvl="0" marL="0" rtl="0" algn="l">
              <a:lnSpc>
                <a:spcPct val="100000"/>
              </a:lnSpc>
              <a:spcBef>
                <a:spcPts val="800"/>
              </a:spcBef>
              <a:spcAft>
                <a:spcPts val="0"/>
              </a:spcAft>
              <a:buSzPts val="1100"/>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sz="1200">
                <a:solidFill>
                  <a:schemeClr val="dk1"/>
                </a:solidFill>
                <a:highlight>
                  <a:srgbClr val="FFFFFF"/>
                </a:highlight>
                <a:latin typeface="Garamond"/>
                <a:ea typeface="Garamond"/>
                <a:cs typeface="Garamond"/>
                <a:sym typeface="Garamond"/>
              </a:rPr>
              <a:t>È interessante analizzare la storia di quella che è considerata la prima e più rivoluzionaria di queste “</a:t>
            </a:r>
            <a:r>
              <a:rPr i="1" lang="it" sz="1200">
                <a:solidFill>
                  <a:schemeClr val="dk1"/>
                </a:solidFill>
                <a:highlight>
                  <a:srgbClr val="FFFFFF"/>
                </a:highlight>
                <a:latin typeface="Garamond"/>
                <a:ea typeface="Garamond"/>
                <a:cs typeface="Garamond"/>
                <a:sym typeface="Garamond"/>
              </a:rPr>
              <a:t>mappe grafiche</a:t>
            </a:r>
            <a:r>
              <a:rPr lang="it" sz="1200">
                <a:solidFill>
                  <a:schemeClr val="dk1"/>
                </a:solidFill>
                <a:highlight>
                  <a:srgbClr val="FFFFFF"/>
                </a:highlight>
                <a:latin typeface="Garamond"/>
                <a:ea typeface="Garamond"/>
                <a:cs typeface="Garamond"/>
                <a:sym typeface="Garamond"/>
              </a:rPr>
              <a:t>”, ovvero, quella disegnata del medico inglese John Snow nel 1854, durante un’epidemia di colera a Broad Street, Londra. Tale mappa fu, ai suoi tempi, innovativa perché il medico, andando ad analizzare la posizione dei decessi (indicati sulla mappa con un tratto nero), ebbe l’intuizione che la propagazione della malattia avvenisse attraverso una pompa d’acqua infetta, situata in posizione centrale rispetto ai casi confermati. La mappa di Snow nasce dalla decisione </a:t>
            </a:r>
            <a:r>
              <a:rPr i="1" lang="it" sz="1200">
                <a:solidFill>
                  <a:schemeClr val="dk1"/>
                </a:solidFill>
                <a:highlight>
                  <a:srgbClr val="FFFFFF"/>
                </a:highlight>
                <a:latin typeface="Garamond"/>
                <a:ea typeface="Garamond"/>
                <a:cs typeface="Garamond"/>
                <a:sym typeface="Garamond"/>
              </a:rPr>
              <a:t>arbitraria</a:t>
            </a:r>
            <a:r>
              <a:rPr lang="it" sz="1200">
                <a:solidFill>
                  <a:schemeClr val="dk1"/>
                </a:solidFill>
                <a:highlight>
                  <a:srgbClr val="FFFFFF"/>
                </a:highlight>
                <a:latin typeface="Garamond"/>
                <a:ea typeface="Garamond"/>
                <a:cs typeface="Garamond"/>
                <a:sym typeface="Garamond"/>
              </a:rPr>
              <a:t> e </a:t>
            </a:r>
            <a:r>
              <a:rPr i="1" lang="it" sz="1200">
                <a:solidFill>
                  <a:schemeClr val="dk1"/>
                </a:solidFill>
                <a:highlight>
                  <a:srgbClr val="FFFFFF"/>
                </a:highlight>
                <a:latin typeface="Garamond"/>
                <a:ea typeface="Garamond"/>
                <a:cs typeface="Garamond"/>
                <a:sym typeface="Garamond"/>
              </a:rPr>
              <a:t>ragionata</a:t>
            </a:r>
            <a:r>
              <a:rPr lang="it" sz="1200">
                <a:solidFill>
                  <a:schemeClr val="dk1"/>
                </a:solidFill>
                <a:highlight>
                  <a:srgbClr val="FFFFFF"/>
                </a:highlight>
                <a:latin typeface="Garamond"/>
                <a:ea typeface="Garamond"/>
                <a:cs typeface="Garamond"/>
                <a:sym typeface="Garamond"/>
              </a:rPr>
              <a:t> di paragonare posizione dei decessi e posizione delle pompe d’acqua (e non, ad esempio, dei venti, o dei percorsi dei venditori di carbone); non è, quindi, una semplice resa grafica di dati raccolti, ma uno </a:t>
            </a:r>
            <a:r>
              <a:rPr i="1" lang="it" sz="1200">
                <a:solidFill>
                  <a:schemeClr val="dk1"/>
                </a:solidFill>
                <a:highlight>
                  <a:srgbClr val="FFFFFF"/>
                </a:highlight>
                <a:latin typeface="Garamond"/>
                <a:ea typeface="Garamond"/>
                <a:cs typeface="Garamond"/>
                <a:sym typeface="Garamond"/>
              </a:rPr>
              <a:t>strumento</a:t>
            </a:r>
            <a:r>
              <a:rPr lang="it" sz="1200">
                <a:solidFill>
                  <a:schemeClr val="dk1"/>
                </a:solidFill>
                <a:highlight>
                  <a:srgbClr val="FFFFFF"/>
                </a:highlight>
                <a:latin typeface="Garamond"/>
                <a:ea typeface="Garamond"/>
                <a:cs typeface="Garamond"/>
                <a:sym typeface="Garamond"/>
              </a:rPr>
              <a:t> di elaborazione e supporto di una teoria. La sua storia ci insegna che una corretta infografica, come ad esempio la sua mappa, </a:t>
            </a:r>
            <a:r>
              <a:rPr i="1" lang="it" sz="1200">
                <a:solidFill>
                  <a:schemeClr val="dk1"/>
                </a:solidFill>
                <a:highlight>
                  <a:srgbClr val="FFFFFF"/>
                </a:highlight>
                <a:latin typeface="Garamond"/>
                <a:ea typeface="Garamond"/>
                <a:cs typeface="Garamond"/>
                <a:sym typeface="Garamond"/>
              </a:rPr>
              <a:t>non è mai una semplice raccolta di dati,</a:t>
            </a:r>
            <a:r>
              <a:rPr lang="it" sz="1200">
                <a:solidFill>
                  <a:schemeClr val="dk1"/>
                </a:solidFill>
                <a:highlight>
                  <a:srgbClr val="FFFFFF"/>
                </a:highlight>
                <a:latin typeface="Garamond"/>
                <a:ea typeface="Garamond"/>
                <a:cs typeface="Garamond"/>
                <a:sym typeface="Garamond"/>
              </a:rPr>
              <a:t> ma è strettamente connessa con il </a:t>
            </a:r>
            <a:r>
              <a:rPr i="1" lang="it" sz="1200">
                <a:solidFill>
                  <a:schemeClr val="dk1"/>
                </a:solidFill>
                <a:highlight>
                  <a:srgbClr val="FFFFFF"/>
                </a:highlight>
                <a:latin typeface="Garamond"/>
                <a:ea typeface="Garamond"/>
                <a:cs typeface="Garamond"/>
                <a:sym typeface="Garamond"/>
              </a:rPr>
              <a:t>metodo</a:t>
            </a:r>
            <a:r>
              <a:rPr lang="it" sz="1200">
                <a:solidFill>
                  <a:schemeClr val="dk1"/>
                </a:solidFill>
                <a:highlight>
                  <a:srgbClr val="FFFFFF"/>
                </a:highlight>
                <a:latin typeface="Garamond"/>
                <a:ea typeface="Garamond"/>
                <a:cs typeface="Garamond"/>
                <a:sym typeface="Garamond"/>
              </a:rPr>
              <a:t> con il quale questi dati sono raccolti e con la </a:t>
            </a:r>
            <a:r>
              <a:rPr i="1" lang="it" sz="1200">
                <a:solidFill>
                  <a:schemeClr val="dk1"/>
                </a:solidFill>
                <a:highlight>
                  <a:srgbClr val="FFFFFF"/>
                </a:highlight>
                <a:latin typeface="Garamond"/>
                <a:ea typeface="Garamond"/>
                <a:cs typeface="Garamond"/>
                <a:sym typeface="Garamond"/>
              </a:rPr>
              <a:t>teoria</a:t>
            </a:r>
            <a:r>
              <a:rPr lang="it" sz="1200">
                <a:solidFill>
                  <a:schemeClr val="dk1"/>
                </a:solidFill>
                <a:highlight>
                  <a:srgbClr val="FFFFFF"/>
                </a:highlight>
                <a:latin typeface="Garamond"/>
                <a:ea typeface="Garamond"/>
                <a:cs typeface="Garamond"/>
                <a:sym typeface="Garamond"/>
              </a:rPr>
              <a:t> che si vuole promuovere, informazioni, sfortunatamente, spesso omesse o difficilmente confutabili in molte delle immagini che riceviamo ogni giorno e che, forse ingenuamente, inoltriamo sui </a:t>
            </a:r>
            <a:r>
              <a:rPr i="1" lang="it" sz="1200">
                <a:solidFill>
                  <a:schemeClr val="dk1"/>
                </a:solidFill>
                <a:highlight>
                  <a:srgbClr val="FFFFFF"/>
                </a:highlight>
                <a:latin typeface="Garamond"/>
                <a:ea typeface="Garamond"/>
                <a:cs typeface="Garamond"/>
                <a:sym typeface="Garamond"/>
              </a:rPr>
              <a:t>social</a:t>
            </a:r>
            <a:r>
              <a:rPr lang="it" sz="1200">
                <a:solidFill>
                  <a:schemeClr val="dk1"/>
                </a:solidFill>
                <a:highlight>
                  <a:srgbClr val="FFFFFF"/>
                </a:highlight>
                <a:latin typeface="Garamond"/>
                <a:ea typeface="Garamond"/>
                <a:cs typeface="Garamond"/>
                <a:sym typeface="Garamond"/>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Florence Nightingale (1820 – 1910), la cui </a:t>
            </a:r>
            <a:r>
              <a:rPr lang="it" sz="1300" u="sng">
                <a:solidFill>
                  <a:schemeClr val="dk1"/>
                </a:solidFill>
                <a:highlight>
                  <a:srgbClr val="FFFFFF"/>
                </a:highlight>
                <a:hlinkClick r:id="rId2">
                  <a:extLst>
                    <a:ext uri="{A12FA001-AC4F-418D-AE19-62706E023703}">
                      <ahyp:hlinkClr val="tx"/>
                    </a:ext>
                  </a:extLst>
                </a:hlinkClick>
              </a:rPr>
              <a:t>biografia</a:t>
            </a:r>
            <a:r>
              <a:rPr lang="it" sz="1150">
                <a:solidFill>
                  <a:srgbClr val="333333"/>
                </a:solidFill>
                <a:highlight>
                  <a:srgbClr val="FFFFFF"/>
                </a:highlight>
              </a:rPr>
              <a:t> può essere letta anche su Wikipedia, è considerata la </a:t>
            </a:r>
            <a:r>
              <a:rPr b="1" lang="it" sz="1150">
                <a:solidFill>
                  <a:srgbClr val="333333"/>
                </a:solidFill>
                <a:highlight>
                  <a:srgbClr val="FFFFFF"/>
                </a:highlight>
              </a:rPr>
              <a:t>fondatrice dell'assistenza infermieristica moderna</a:t>
            </a:r>
            <a:r>
              <a:rPr lang="it" sz="1150">
                <a:solidFill>
                  <a:srgbClr val="333333"/>
                </a:solidFill>
                <a:highlight>
                  <a:srgbClr val="FFFFFF"/>
                </a:highlight>
              </a:rPr>
              <a:t>, poiché la prima ad applicare il </a:t>
            </a:r>
            <a:r>
              <a:rPr b="1" lang="it" sz="1150">
                <a:solidFill>
                  <a:srgbClr val="333333"/>
                </a:solidFill>
                <a:highlight>
                  <a:srgbClr val="FFFFFF"/>
                </a:highlight>
              </a:rPr>
              <a:t>metodo scientifico attraverso l'utilizzo della statistica</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Allo scoppio della </a:t>
            </a:r>
            <a:r>
              <a:rPr b="1" lang="it" sz="1150">
                <a:solidFill>
                  <a:srgbClr val="333333"/>
                </a:solidFill>
                <a:highlight>
                  <a:srgbClr val="FFFFFF"/>
                </a:highlight>
              </a:rPr>
              <a:t>Guerra di Crimea</a:t>
            </a:r>
            <a:r>
              <a:rPr lang="it" sz="1150">
                <a:solidFill>
                  <a:srgbClr val="333333"/>
                </a:solidFill>
                <a:highlight>
                  <a:srgbClr val="FFFFFF"/>
                </a:highlight>
              </a:rPr>
              <a:t> (1853 – 1856) fu inviata a guidare una squadra di 38 infermiere qualificate </a:t>
            </a:r>
            <a:r>
              <a:rPr b="1" lang="it" sz="1150">
                <a:solidFill>
                  <a:srgbClr val="333333"/>
                </a:solidFill>
                <a:highlight>
                  <a:srgbClr val="FFFFFF"/>
                </a:highlight>
              </a:rPr>
              <a:t>all’ospedale di Scutari</a:t>
            </a:r>
            <a:r>
              <a:rPr lang="it" sz="1150">
                <a:solidFill>
                  <a:srgbClr val="333333"/>
                </a:solidFill>
                <a:highlight>
                  <a:srgbClr val="FFFFFF"/>
                </a:highlight>
              </a:rPr>
              <a:t> (oggi quartiere di Istanbul)</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A Scutari, Florence trovò un </a:t>
            </a:r>
            <a:r>
              <a:rPr b="1" lang="it" sz="1150">
                <a:solidFill>
                  <a:srgbClr val="333333"/>
                </a:solidFill>
                <a:highlight>
                  <a:srgbClr val="FFFFFF"/>
                </a:highlight>
              </a:rPr>
              <a:t>ospedale militare in pessime condizioni</a:t>
            </a:r>
            <a:r>
              <a:rPr lang="it" sz="1150">
                <a:solidFill>
                  <a:srgbClr val="333333"/>
                </a:solidFill>
                <a:highlight>
                  <a:srgbClr val="FFFFFF"/>
                </a:highlight>
              </a:rPr>
              <a:t> con malati ammassati su brandine sporche, poca luce e una cucina non idonea per preparare i pasti dei degenti; impiegò tutte le sue forze per riorganizzare l’ospedale, attrezzandolo di ogni necessità medica e applicando nuove norme igieniche, come il lavaggio e la sterilizzazione dei vestiti e della biancheria, il cambio frequente dei bendaggi delle ferite e anche rivedendo la dieta dei pazienti.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it" sz="1150">
                <a:solidFill>
                  <a:srgbClr val="333333"/>
                </a:solidFill>
                <a:highlight>
                  <a:srgbClr val="FFFFFF"/>
                </a:highlight>
              </a:rPr>
              <a:t>Florence annotava meticolosamente ogni dato</a:t>
            </a:r>
            <a:r>
              <a:rPr lang="it" sz="1150">
                <a:solidFill>
                  <a:srgbClr val="333333"/>
                </a:solidFill>
                <a:highlight>
                  <a:srgbClr val="FFFFFF"/>
                </a:highlight>
              </a:rPr>
              <a:t> a sua disposizione: il numero di morti, la causa del decesso, il periodo dell’anno; tornata in Inghilterra si rese conto dell’importanza di questi dati per comprendere meglio ciò che era accaduto e cosa potesse essere fatto.</a:t>
            </a:r>
            <a:endParaRPr sz="1150">
              <a:solidFill>
                <a:srgbClr val="333333"/>
              </a:solidFill>
              <a:highlight>
                <a:srgbClr val="FFFFFF"/>
              </a:highlight>
            </a:endParaRPr>
          </a:p>
          <a:p>
            <a:pPr indent="0" lvl="0" marL="0" rtl="0" algn="l">
              <a:lnSpc>
                <a:spcPct val="100000"/>
              </a:lnSpc>
              <a:spcBef>
                <a:spcPts val="0"/>
              </a:spcBef>
              <a:spcAft>
                <a:spcPts val="0"/>
              </a:spcAft>
              <a:buSzPts val="1100"/>
              <a:buNone/>
            </a:pPr>
            <a:r>
              <a:rPr lang="it" sz="1150">
                <a:solidFill>
                  <a:srgbClr val="333333"/>
                </a:solidFill>
                <a:highlight>
                  <a:srgbClr val="FFFFFF"/>
                </a:highlight>
              </a:rPr>
              <a:t>Occorreva però un modo per evidenziare i maggiori problemi rilevati (infezioni, malnutrizione, mancanza di igiene), evitando la sola trascrizione in tabelle talvolta “incomprensibili” e comunque “noiose”.</a:t>
            </a:r>
            <a:r>
              <a:rPr b="1" lang="it" sz="1150">
                <a:solidFill>
                  <a:srgbClr val="333333"/>
                </a:solidFill>
                <a:highlight>
                  <a:srgbClr val="FFFFFF"/>
                </a:highlight>
              </a:rPr>
              <a:t>Ideò quindi un grafico</a:t>
            </a:r>
            <a:r>
              <a:rPr lang="it" sz="1150">
                <a:solidFill>
                  <a:srgbClr val="333333"/>
                </a:solidFill>
                <a:highlight>
                  <a:srgbClr val="FFFFFF"/>
                </a:highlight>
              </a:rPr>
              <a:t> dove le circa mille pagine di dati potessero essere rappresentati: </a:t>
            </a:r>
            <a:r>
              <a:rPr b="1" lang="it" sz="1150">
                <a:solidFill>
                  <a:srgbClr val="333333"/>
                </a:solidFill>
                <a:highlight>
                  <a:srgbClr val="FFFFFF"/>
                </a:highlight>
              </a:rPr>
              <a:t>nasceva il “Coxcomb graph”</a:t>
            </a:r>
            <a:r>
              <a:rPr lang="it" sz="1150">
                <a:solidFill>
                  <a:srgbClr val="333333"/>
                </a:solidFill>
                <a:highlight>
                  <a:srgbClr val="FFFFFF"/>
                </a:highlight>
              </a:rPr>
              <a:t>, un grafico a torta. Per ogni mese</a:t>
            </a:r>
            <a:endParaRPr sz="1150">
              <a:solidFill>
                <a:srgbClr val="333333"/>
              </a:solidFill>
              <a:highlight>
                <a:srgbClr val="FFFFFF"/>
              </a:highlight>
            </a:endParaRPr>
          </a:p>
          <a:p>
            <a:pPr indent="-73025" lvl="0" marL="0" rtl="0" algn="l">
              <a:lnSpc>
                <a:spcPct val="100000"/>
              </a:lnSpc>
              <a:spcBef>
                <a:spcPts val="0"/>
              </a:spcBef>
              <a:spcAft>
                <a:spcPts val="0"/>
              </a:spcAft>
              <a:buClr>
                <a:srgbClr val="333333"/>
              </a:buClr>
              <a:buSzPts val="1150"/>
              <a:buChar char="●"/>
            </a:pPr>
            <a:r>
              <a:rPr lang="it" sz="1150">
                <a:solidFill>
                  <a:srgbClr val="333333"/>
                </a:solidFill>
                <a:highlight>
                  <a:srgbClr val="FFFFFF"/>
                </a:highlight>
              </a:rPr>
              <a:t>un </a:t>
            </a:r>
            <a:r>
              <a:rPr b="1" lang="it" sz="1150">
                <a:solidFill>
                  <a:srgbClr val="333333"/>
                </a:solidFill>
                <a:highlight>
                  <a:srgbClr val="FFFFFF"/>
                </a:highlight>
              </a:rPr>
              <a:t>grande “spicchio” blu </a:t>
            </a:r>
            <a:r>
              <a:rPr lang="it" sz="1150">
                <a:solidFill>
                  <a:srgbClr val="333333"/>
                </a:solidFill>
                <a:highlight>
                  <a:srgbClr val="FFFFFF"/>
                </a:highlight>
              </a:rPr>
              <a:t>rappresenta i</a:t>
            </a:r>
            <a:r>
              <a:rPr b="1" lang="it" sz="1150">
                <a:solidFill>
                  <a:srgbClr val="333333"/>
                </a:solidFill>
                <a:highlight>
                  <a:srgbClr val="FFFFFF"/>
                </a:highlight>
              </a:rPr>
              <a:t> morti per “cause prevenibili”</a:t>
            </a:r>
            <a:r>
              <a:rPr lang="it" sz="1150">
                <a:solidFill>
                  <a:srgbClr val="333333"/>
                </a:solidFill>
                <a:highlight>
                  <a:srgbClr val="FFFFFF"/>
                </a:highlight>
              </a:rPr>
              <a:t>, cioè malattie e infezioni</a:t>
            </a:r>
            <a:endParaRPr sz="1150">
              <a:solidFill>
                <a:srgbClr val="333333"/>
              </a:solidFill>
              <a:highlight>
                <a:srgbClr val="FFFFFF"/>
              </a:highlight>
            </a:endParaRPr>
          </a:p>
          <a:p>
            <a:pPr indent="-301625" lvl="0" marL="457200" rtl="0" algn="l">
              <a:lnSpc>
                <a:spcPct val="115000"/>
              </a:lnSpc>
              <a:spcBef>
                <a:spcPts val="0"/>
              </a:spcBef>
              <a:spcAft>
                <a:spcPts val="0"/>
              </a:spcAft>
              <a:buClr>
                <a:srgbClr val="333333"/>
              </a:buClr>
              <a:buSzPts val="1150"/>
              <a:buChar char="●"/>
            </a:pPr>
            <a:r>
              <a:rPr lang="it" sz="1150">
                <a:solidFill>
                  <a:srgbClr val="333333"/>
                </a:solidFill>
                <a:highlight>
                  <a:srgbClr val="FFFFFF"/>
                </a:highlight>
              </a:rPr>
              <a:t>in </a:t>
            </a:r>
            <a:r>
              <a:rPr b="1" lang="it" sz="1150">
                <a:solidFill>
                  <a:srgbClr val="333333"/>
                </a:solidFill>
                <a:highlight>
                  <a:srgbClr val="FFFFFF"/>
                </a:highlight>
              </a:rPr>
              <a:t>rosso i morti in battaglia</a:t>
            </a:r>
            <a:endParaRPr b="1" sz="1150">
              <a:solidFill>
                <a:srgbClr val="333333"/>
              </a:solidFill>
              <a:highlight>
                <a:srgbClr val="FFFFFF"/>
              </a:highlight>
            </a:endParaRPr>
          </a:p>
          <a:p>
            <a:pPr indent="-301625" lvl="0" marL="457200" rtl="0" algn="l">
              <a:lnSpc>
                <a:spcPct val="115000"/>
              </a:lnSpc>
              <a:spcBef>
                <a:spcPts val="0"/>
              </a:spcBef>
              <a:spcAft>
                <a:spcPts val="0"/>
              </a:spcAft>
              <a:buClr>
                <a:srgbClr val="333333"/>
              </a:buClr>
              <a:buSzPts val="1150"/>
              <a:buChar char="●"/>
            </a:pPr>
            <a:r>
              <a:rPr lang="it" sz="1150">
                <a:solidFill>
                  <a:srgbClr val="333333"/>
                </a:solidFill>
                <a:highlight>
                  <a:srgbClr val="FFFFFF"/>
                </a:highlight>
              </a:rPr>
              <a:t>in </a:t>
            </a:r>
            <a:r>
              <a:rPr b="1" lang="it" sz="1150">
                <a:solidFill>
                  <a:srgbClr val="333333"/>
                </a:solidFill>
                <a:highlight>
                  <a:srgbClr val="FFFFFF"/>
                </a:highlight>
              </a:rPr>
              <a:t>nero quelli deceduti per altre cause</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it" sz="1150">
                <a:solidFill>
                  <a:srgbClr val="333333"/>
                </a:solidFill>
                <a:highlight>
                  <a:srgbClr val="FFFFFF"/>
                </a:highlight>
              </a:rPr>
              <a:t>Maggiore è l’ampiezza dello “spicchio”, maggiore il numero dei morti.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Il grafico è così chiaro che persino i componenti della Royal Commission on the Sanitary State of the Army non poterono negare l’evidenza, ammettendo la loro negligenza nell’affrontare una crisi sanitaria all’interno dell’ospedale di Scutari.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Dal 1855, cioè dopo l’intervento di Florence e sua riorganizzazione, a </a:t>
            </a:r>
            <a:r>
              <a:rPr b="1" lang="it" sz="1150">
                <a:solidFill>
                  <a:srgbClr val="333333"/>
                </a:solidFill>
                <a:highlight>
                  <a:srgbClr val="FFFFFF"/>
                </a:highlight>
              </a:rPr>
              <a:t>Scutari la mortalità scese dal 42 al 2%</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Come riconoscimento del suo lavoro di statistica, Florence è stata la prima donna a essere ammessa alla Royal Statistical Society nel 1859.</a:t>
            </a:r>
            <a:endParaRPr sz="11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15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it" sz="1050">
                <a:solidFill>
                  <a:srgbClr val="202122"/>
                </a:solidFill>
                <a:highlight>
                  <a:srgbClr val="FFFFFF"/>
                </a:highlight>
              </a:rPr>
              <a:t>il Quartetto di Anscombe</a:t>
            </a:r>
            <a:r>
              <a:rPr lang="it" sz="1050">
                <a:solidFill>
                  <a:srgbClr val="202122"/>
                </a:solidFill>
                <a:highlight>
                  <a:srgbClr val="FFFFFF"/>
                </a:highlight>
              </a:rPr>
              <a:t> comprende quattro </a:t>
            </a:r>
            <a:r>
              <a:rPr lang="it" sz="1050">
                <a:solidFill>
                  <a:srgbClr val="0645AD"/>
                </a:solidFill>
                <a:highlight>
                  <a:srgbClr val="FFFFFF"/>
                </a:highlight>
                <a:uFill>
                  <a:noFill/>
                </a:uFill>
                <a:hlinkClick r:id="rId2">
                  <a:extLst>
                    <a:ext uri="{A12FA001-AC4F-418D-AE19-62706E023703}">
                      <ahyp:hlinkClr val="tx"/>
                    </a:ext>
                  </a:extLst>
                </a:hlinkClick>
              </a:rPr>
              <a:t>dataset</a:t>
            </a:r>
            <a:r>
              <a:rPr lang="it" sz="1050">
                <a:solidFill>
                  <a:srgbClr val="202122"/>
                </a:solidFill>
                <a:highlight>
                  <a:srgbClr val="FFFFFF"/>
                </a:highlight>
              </a:rPr>
              <a:t> per cui le più comuni statistiche descrittive risultano praticamente identiche, ma che una volta riprodotti su un grafico assumono un aspetto molto diverso tra loro. Ciascun set di dati consiste in undici punti di coordinate (</a:t>
            </a:r>
            <a:r>
              <a:rPr i="1" lang="it" sz="1050">
                <a:solidFill>
                  <a:srgbClr val="202122"/>
                </a:solidFill>
                <a:highlight>
                  <a:srgbClr val="FFFFFF"/>
                </a:highlight>
              </a:rPr>
              <a:t>x</a:t>
            </a:r>
            <a:r>
              <a:rPr lang="it" sz="1050">
                <a:solidFill>
                  <a:srgbClr val="202122"/>
                </a:solidFill>
                <a:highlight>
                  <a:srgbClr val="FFFFFF"/>
                </a:highlight>
              </a:rPr>
              <a:t>,</a:t>
            </a:r>
            <a:r>
              <a:rPr i="1" lang="it" sz="1050">
                <a:solidFill>
                  <a:srgbClr val="202122"/>
                </a:solidFill>
                <a:highlight>
                  <a:srgbClr val="FFFFFF"/>
                </a:highlight>
              </a:rPr>
              <a:t>y</a:t>
            </a:r>
            <a:r>
              <a:rPr lang="it" sz="1050">
                <a:solidFill>
                  <a:srgbClr val="202122"/>
                </a:solidFill>
                <a:highlight>
                  <a:srgbClr val="FFFFFF"/>
                </a:highlight>
              </a:rPr>
              <a:t>). Sono stati costruiti nel 1973 dallo </a:t>
            </a:r>
            <a:r>
              <a:rPr lang="it" sz="1050">
                <a:solidFill>
                  <a:srgbClr val="0645AD"/>
                </a:solidFill>
                <a:highlight>
                  <a:srgbClr val="FFFFFF"/>
                </a:highlight>
                <a:uFill>
                  <a:noFill/>
                </a:uFill>
                <a:hlinkClick r:id="rId3">
                  <a:extLst>
                    <a:ext uri="{A12FA001-AC4F-418D-AE19-62706E023703}">
                      <ahyp:hlinkClr val="tx"/>
                    </a:ext>
                  </a:extLst>
                </a:hlinkClick>
              </a:rPr>
              <a:t>statistico</a:t>
            </a:r>
            <a:r>
              <a:rPr lang="it" sz="1050">
                <a:solidFill>
                  <a:srgbClr val="202122"/>
                </a:solidFill>
                <a:highlight>
                  <a:srgbClr val="FFFFFF"/>
                </a:highlight>
              </a:rPr>
              <a:t> Francis Anscombe per dimostrare l'importanza di rappresentare graficamente i dati prima di analizzarli e l'effetto degli </a:t>
            </a:r>
            <a:r>
              <a:rPr lang="it" sz="1050">
                <a:solidFill>
                  <a:srgbClr val="0645AD"/>
                </a:solidFill>
                <a:highlight>
                  <a:srgbClr val="FFFFFF"/>
                </a:highlight>
                <a:uFill>
                  <a:noFill/>
                </a:uFill>
                <a:hlinkClick r:id="rId4">
                  <a:extLst>
                    <a:ext uri="{A12FA001-AC4F-418D-AE19-62706E023703}">
                      <ahyp:hlinkClr val="tx"/>
                    </a:ext>
                  </a:extLst>
                </a:hlinkClick>
              </a:rPr>
              <a:t>outlier</a:t>
            </a:r>
            <a:r>
              <a:rPr lang="it" sz="1050">
                <a:solidFill>
                  <a:srgbClr val="202122"/>
                </a:solidFill>
                <a:highlight>
                  <a:srgbClr val="FFFFFF"/>
                </a:highlight>
              </a:rPr>
              <a:t> sulle proprietà statistiche. Sostenne che il suo scopo era di attaccare l'idea diffusa tra gli statistici che "i calcoli numerici sono esatti, ma i grafici sono rozzi".</a:t>
            </a:r>
            <a:r>
              <a:rPr baseline="30000" lang="it">
                <a:solidFill>
                  <a:srgbClr val="0645AD"/>
                </a:solidFill>
                <a:highlight>
                  <a:srgbClr val="FFFFFF"/>
                </a:highlight>
                <a:uFill>
                  <a:noFill/>
                </a:uFill>
                <a:hlinkClick r:id="rId5">
                  <a:extLst>
                    <a:ext uri="{A12FA001-AC4F-418D-AE19-62706E023703}">
                      <ahyp:hlinkClr val="tx"/>
                    </a:ext>
                  </a:extLst>
                </a:hlinkClick>
              </a:rPr>
              <a:t>[1]</a:t>
            </a:r>
            <a:r>
              <a:rPr lang="it"/>
              <a:t> </a:t>
            </a:r>
            <a:r>
              <a:rPr lang="it" sz="1050">
                <a:solidFill>
                  <a:srgbClr val="202122"/>
                </a:solidFill>
                <a:highlight>
                  <a:srgbClr val="FFFFFF"/>
                </a:highlight>
              </a:rPr>
              <a:t>Per tutti e quattro i set di dati le seguenti statistiche descrittive danno gli stessi valori: (tabella) </a:t>
            </a:r>
            <a:endParaRPr sz="1050">
              <a:solidFill>
                <a:srgbClr val="202122"/>
              </a:solidFill>
              <a:highlight>
                <a:srgbClr val="FFFFFF"/>
              </a:highlight>
            </a:endParaRPr>
          </a:p>
          <a:p>
            <a:pPr indent="-295275" lvl="0" marL="457200" rtl="0" algn="l">
              <a:lnSpc>
                <a:spcPct val="100000"/>
              </a:lnSpc>
              <a:spcBef>
                <a:spcPts val="0"/>
              </a:spcBef>
              <a:spcAft>
                <a:spcPts val="0"/>
              </a:spcAft>
              <a:buClr>
                <a:srgbClr val="202122"/>
              </a:buClr>
              <a:buSzPts val="1050"/>
              <a:buChar char="●"/>
            </a:pPr>
            <a:r>
              <a:rPr lang="it" sz="1050">
                <a:solidFill>
                  <a:srgbClr val="202122"/>
                </a:solidFill>
                <a:highlight>
                  <a:srgbClr val="FFFFFF"/>
                </a:highlight>
              </a:rPr>
              <a:t>Il primo </a:t>
            </a:r>
            <a:r>
              <a:rPr lang="it" sz="1050">
                <a:solidFill>
                  <a:srgbClr val="0645AD"/>
                </a:solidFill>
                <a:highlight>
                  <a:srgbClr val="FFFFFF"/>
                </a:highlight>
                <a:uFill>
                  <a:noFill/>
                </a:uFill>
                <a:hlinkClick r:id="rId6">
                  <a:extLst>
                    <a:ext uri="{A12FA001-AC4F-418D-AE19-62706E023703}">
                      <ahyp:hlinkClr val="tx"/>
                    </a:ext>
                  </a:extLst>
                </a:hlinkClick>
              </a:rPr>
              <a:t>grafico di dispersione</a:t>
            </a:r>
            <a:r>
              <a:rPr lang="it" sz="1050">
                <a:solidFill>
                  <a:srgbClr val="202122"/>
                </a:solidFill>
                <a:highlight>
                  <a:srgbClr val="FFFFFF"/>
                </a:highlight>
              </a:rPr>
              <a:t> (in alto a sinistra) sembra rappresentare una semplice relazione lineare, corrispondente a due </a:t>
            </a:r>
            <a:r>
              <a:rPr lang="it" sz="1050">
                <a:solidFill>
                  <a:srgbClr val="0645AD"/>
                </a:solidFill>
                <a:highlight>
                  <a:srgbClr val="FFFFFF"/>
                </a:highlight>
                <a:uFill>
                  <a:noFill/>
                </a:uFill>
                <a:hlinkClick r:id="rId7">
                  <a:extLst>
                    <a:ext uri="{A12FA001-AC4F-418D-AE19-62706E023703}">
                      <ahyp:hlinkClr val="tx"/>
                    </a:ext>
                  </a:extLst>
                </a:hlinkClick>
              </a:rPr>
              <a:t>variabili</a:t>
            </a:r>
            <a:r>
              <a:rPr lang="it" sz="1050">
                <a:solidFill>
                  <a:srgbClr val="202122"/>
                </a:solidFill>
                <a:highlight>
                  <a:srgbClr val="FFFFFF"/>
                </a:highlight>
              </a:rPr>
              <a:t> correlate per cui </a:t>
            </a:r>
            <a:r>
              <a:rPr i="1" lang="it" sz="1050">
                <a:solidFill>
                  <a:srgbClr val="202122"/>
                </a:solidFill>
                <a:highlight>
                  <a:srgbClr val="FFFFFF"/>
                </a:highlight>
              </a:rPr>
              <a:t>y</a:t>
            </a:r>
            <a:r>
              <a:rPr lang="it" sz="1050">
                <a:solidFill>
                  <a:srgbClr val="202122"/>
                </a:solidFill>
                <a:highlight>
                  <a:srgbClr val="FFFFFF"/>
                </a:highlight>
              </a:rPr>
              <a:t> potrebbe essere modellata come una </a:t>
            </a:r>
            <a:r>
              <a:rPr lang="it" sz="1050">
                <a:solidFill>
                  <a:srgbClr val="0645AD"/>
                </a:solidFill>
                <a:highlight>
                  <a:srgbClr val="FFFFFF"/>
                </a:highlight>
                <a:uFill>
                  <a:noFill/>
                </a:uFill>
                <a:hlinkClick r:id="rId8">
                  <a:extLst>
                    <a:ext uri="{A12FA001-AC4F-418D-AE19-62706E023703}">
                      <ahyp:hlinkClr val="tx"/>
                    </a:ext>
                  </a:extLst>
                </a:hlinkClick>
              </a:rPr>
              <a:t>normale</a:t>
            </a:r>
            <a:r>
              <a:rPr lang="it" sz="1050">
                <a:solidFill>
                  <a:srgbClr val="202122"/>
                </a:solidFill>
                <a:highlight>
                  <a:srgbClr val="FFFFFF"/>
                </a:highlight>
              </a:rPr>
              <a:t> con media linearmente dipendente da </a:t>
            </a:r>
            <a:r>
              <a:rPr i="1" lang="it" sz="1050">
                <a:solidFill>
                  <a:srgbClr val="202122"/>
                </a:solidFill>
                <a:highlight>
                  <a:srgbClr val="FFFFFF"/>
                </a:highlight>
              </a:rPr>
              <a:t>x</a:t>
            </a:r>
            <a:r>
              <a:rPr lang="it" sz="1050">
                <a:solidFill>
                  <a:srgbClr val="202122"/>
                </a:solidFill>
                <a:highlight>
                  <a:srgbClr val="FFFFFF"/>
                </a:highlight>
              </a:rPr>
              <a:t>.</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it" sz="1050">
                <a:solidFill>
                  <a:srgbClr val="202122"/>
                </a:solidFill>
                <a:highlight>
                  <a:srgbClr val="FFFFFF"/>
                </a:highlight>
              </a:rPr>
              <a:t>Nel secondo grafico (in alto a destra) anche se si può osservare un'ovvia relazione tra le due variabili, questa non è lineare, e l''</a:t>
            </a:r>
            <a:r>
              <a:rPr lang="it" sz="1050">
                <a:solidFill>
                  <a:srgbClr val="0645AD"/>
                </a:solidFill>
                <a:highlight>
                  <a:srgbClr val="FFFFFF"/>
                </a:highlight>
                <a:uFill>
                  <a:noFill/>
                </a:uFill>
                <a:hlinkClick r:id="rId9">
                  <a:extLst>
                    <a:ext uri="{A12FA001-AC4F-418D-AE19-62706E023703}">
                      <ahyp:hlinkClr val="tx"/>
                    </a:ext>
                  </a:extLst>
                </a:hlinkClick>
              </a:rPr>
              <a:t>indice di correlazione di Pearson</a:t>
            </a:r>
            <a:r>
              <a:rPr lang="it" sz="1050">
                <a:solidFill>
                  <a:srgbClr val="202122"/>
                </a:solidFill>
                <a:highlight>
                  <a:srgbClr val="FFFFFF"/>
                </a:highlight>
              </a:rPr>
              <a:t> non è rilevante (un metodo di regressione più flessibile e il corrispondente </a:t>
            </a:r>
            <a:r>
              <a:rPr lang="it" sz="1050">
                <a:solidFill>
                  <a:srgbClr val="0645AD"/>
                </a:solidFill>
                <a:highlight>
                  <a:srgbClr val="FFFFFF"/>
                </a:highlight>
                <a:uFill>
                  <a:noFill/>
                </a:uFill>
                <a:hlinkClick r:id="rId10">
                  <a:extLst>
                    <a:ext uri="{A12FA001-AC4F-418D-AE19-62706E023703}">
                      <ahyp:hlinkClr val="tx"/>
                    </a:ext>
                  </a:extLst>
                </a:hlinkClick>
              </a:rPr>
              <a:t>coefficiente di determinazione</a:t>
            </a:r>
            <a:r>
              <a:rPr lang="it" sz="1050">
                <a:solidFill>
                  <a:srgbClr val="202122"/>
                </a:solidFill>
                <a:highlight>
                  <a:srgbClr val="FFFFFF"/>
                </a:highlight>
              </a:rPr>
              <a:t> sarebbero più appropriati).</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it" sz="1050">
                <a:solidFill>
                  <a:srgbClr val="202122"/>
                </a:solidFill>
                <a:highlight>
                  <a:srgbClr val="FFFFFF"/>
                </a:highlight>
              </a:rPr>
              <a:t>Nel terzo grafico (in basso a sinistra), la distribuzione è lineare, ma con un coefficiente di regressione differente da quello stimato, che è influenzato dall'unico </a:t>
            </a:r>
            <a:r>
              <a:rPr lang="it" sz="1050">
                <a:solidFill>
                  <a:srgbClr val="0645AD"/>
                </a:solidFill>
                <a:highlight>
                  <a:srgbClr val="FFFFFF"/>
                </a:highlight>
                <a:uFill>
                  <a:noFill/>
                </a:uFill>
                <a:hlinkClick r:id="rId11">
                  <a:extLst>
                    <a:ext uri="{A12FA001-AC4F-418D-AE19-62706E023703}">
                      <ahyp:hlinkClr val="tx"/>
                    </a:ext>
                  </a:extLst>
                </a:hlinkClick>
              </a:rPr>
              <a:t>outlier</a:t>
            </a:r>
            <a:r>
              <a:rPr lang="it" sz="1050">
                <a:solidFill>
                  <a:srgbClr val="202122"/>
                </a:solidFill>
                <a:highlight>
                  <a:srgbClr val="FFFFFF"/>
                </a:highlight>
              </a:rPr>
              <a:t> presente, sufficientemente significativo da alterare le stime e da abbassare il coefficiente di correlazione da 1 a 0.816. Una regressione lineare robusta sarebbe più efficace in questo caso.</a:t>
            </a:r>
            <a:endParaRPr sz="1050">
              <a:solidFill>
                <a:srgbClr val="202122"/>
              </a:solidFill>
              <a:highlight>
                <a:srgbClr val="FFFFFF"/>
              </a:highlight>
            </a:endParaRPr>
          </a:p>
          <a:p>
            <a:pPr indent="-295275" lvl="0" marL="685800" rtl="0" algn="l">
              <a:lnSpc>
                <a:spcPct val="115000"/>
              </a:lnSpc>
              <a:spcBef>
                <a:spcPts val="0"/>
              </a:spcBef>
              <a:spcAft>
                <a:spcPts val="0"/>
              </a:spcAft>
              <a:buClr>
                <a:srgbClr val="202122"/>
              </a:buClr>
              <a:buSzPts val="1050"/>
              <a:buChar char="●"/>
            </a:pPr>
            <a:r>
              <a:rPr lang="it" sz="1050">
                <a:solidFill>
                  <a:srgbClr val="202122"/>
                </a:solidFill>
                <a:highlight>
                  <a:srgbClr val="FFFFFF"/>
                </a:highlight>
              </a:rPr>
              <a:t>Infine, il quarto grafico (in basso a destra) mostra un esempio di come un </a:t>
            </a:r>
            <a:r>
              <a:rPr lang="it" sz="1050">
                <a:solidFill>
                  <a:srgbClr val="0645AD"/>
                </a:solidFill>
                <a:highlight>
                  <a:srgbClr val="FFFFFF"/>
                </a:highlight>
                <a:uFill>
                  <a:noFill/>
                </a:uFill>
                <a:hlinkClick r:id="rId12">
                  <a:extLst>
                    <a:ext uri="{A12FA001-AC4F-418D-AE19-62706E023703}">
                      <ahyp:hlinkClr val="tx"/>
                    </a:ext>
                  </a:extLst>
                </a:hlinkClick>
              </a:rPr>
              <a:t>punto di leva</a:t>
            </a:r>
            <a:r>
              <a:rPr lang="it" sz="1050">
                <a:solidFill>
                  <a:srgbClr val="202122"/>
                </a:solidFill>
                <a:highlight>
                  <a:srgbClr val="FFFFFF"/>
                </a:highlight>
              </a:rPr>
              <a:t> sia spesso sufficiente a stabilire un elevato indice di correlazione, anche se le altre osservazioni non mostrano nessuna associazione tra le variabili.</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it" sz="1050">
                <a:solidFill>
                  <a:srgbClr val="202122"/>
                </a:solidFill>
                <a:highlight>
                  <a:srgbClr val="FFFFFF"/>
                </a:highlight>
              </a:rPr>
              <a:t>Il quartetto è tuttora usato per illustrare l'importanza dell'approccio grafico a un insieme di dati prima di cominciarne l'analisi secondo un qualche tipo di relazione, e l'inadeguatezza delle proprietà statistiche di base per descrivere dei set di dati realistici.</a:t>
            </a:r>
            <a:endParaRPr sz="1050">
              <a:solidFill>
                <a:srgbClr val="202122"/>
              </a:solidFill>
              <a:highlight>
                <a:srgbClr val="FFFFFF"/>
              </a:highlight>
            </a:endParaRPr>
          </a:p>
          <a:p>
            <a:pPr indent="0" lvl="0" marL="0" rtl="0" algn="l">
              <a:lnSpc>
                <a:spcPct val="100000"/>
              </a:lnSpc>
              <a:spcBef>
                <a:spcPts val="500"/>
              </a:spcBef>
              <a:spcAft>
                <a:spcPts val="0"/>
              </a:spcAft>
              <a:buSzPts val="1100"/>
              <a:buNone/>
            </a:pPr>
            <a:r>
              <a:t/>
            </a:r>
            <a:endParaRPr sz="1050">
              <a:solidFill>
                <a:srgbClr val="2021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93875" y="-85200"/>
            <a:ext cx="9237900" cy="5228700"/>
          </a:xfrm>
          <a:prstGeom prst="rect">
            <a:avLst/>
          </a:prstGeom>
          <a:solidFill>
            <a:srgbClr val="3341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46925" y="286000"/>
            <a:ext cx="9144000" cy="10539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000"/>
              <a:buFont typeface="Arial"/>
              <a:buNone/>
            </a:pPr>
            <a:r>
              <a:rPr b="1" i="0" lang="it" sz="5000" u="none" cap="none" strike="noStrike">
                <a:solidFill>
                  <a:srgbClr val="FFFFFF"/>
                </a:solidFill>
                <a:latin typeface="Lato"/>
                <a:ea typeface="Lato"/>
                <a:cs typeface="Lato"/>
                <a:sym typeface="Lato"/>
              </a:rPr>
              <a:t>Data Visualization</a:t>
            </a:r>
            <a:endParaRPr b="1" i="0" sz="5000" u="none" cap="none" strike="noStrike">
              <a:solidFill>
                <a:srgbClr val="FFFFFF"/>
              </a:solidFill>
              <a:latin typeface="Lato"/>
              <a:ea typeface="Lato"/>
              <a:cs typeface="Lato"/>
              <a:sym typeface="Lato"/>
            </a:endParaRPr>
          </a:p>
        </p:txBody>
      </p:sp>
      <p:sp>
        <p:nvSpPr>
          <p:cNvPr id="56" name="Google Shape;56;p1"/>
          <p:cNvSpPr txBox="1"/>
          <p:nvPr/>
        </p:nvSpPr>
        <p:spPr>
          <a:xfrm>
            <a:off x="25" y="1184725"/>
            <a:ext cx="9144000" cy="599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ato"/>
              <a:ea typeface="Lato"/>
              <a:cs typeface="Lato"/>
              <a:sym typeface="Lato"/>
            </a:endParaRPr>
          </a:p>
        </p:txBody>
      </p:sp>
      <p:pic>
        <p:nvPicPr>
          <p:cNvPr id="57" name="Google Shape;57;p1"/>
          <p:cNvPicPr preferRelativeResize="0"/>
          <p:nvPr/>
        </p:nvPicPr>
        <p:blipFill rotWithShape="1">
          <a:blip r:embed="rId3">
            <a:alphaModFix/>
          </a:blip>
          <a:srcRect b="0" l="0" r="0" t="0"/>
          <a:stretch/>
        </p:blipFill>
        <p:spPr>
          <a:xfrm>
            <a:off x="3752625" y="4434200"/>
            <a:ext cx="1638725" cy="265225"/>
          </a:xfrm>
          <a:prstGeom prst="rect">
            <a:avLst/>
          </a:prstGeom>
          <a:noFill/>
          <a:ln>
            <a:noFill/>
          </a:ln>
        </p:spPr>
      </p:pic>
      <p:sp>
        <p:nvSpPr>
          <p:cNvPr id="58" name="Google Shape;58;p1"/>
          <p:cNvSpPr txBox="1"/>
          <p:nvPr/>
        </p:nvSpPr>
        <p:spPr>
          <a:xfrm>
            <a:off x="-46925" y="2374675"/>
            <a:ext cx="9144000" cy="538800"/>
          </a:xfrm>
          <a:prstGeom prst="rect">
            <a:avLst/>
          </a:prstGeom>
          <a:noFill/>
          <a:ln>
            <a:noFill/>
          </a:ln>
        </p:spPr>
        <p:txBody>
          <a:bodyPr anchorCtr="0" anchor="b" bIns="91425" lIns="91425" spcFirstLastPara="1" rIns="91425" wrap="square" tIns="91425">
            <a:normAutofit lnSpcReduction="20000"/>
          </a:bodyPr>
          <a:lstStyle/>
          <a:p>
            <a:pPr indent="0" lvl="0" marL="0" marR="0" rtl="0" algn="ctr">
              <a:lnSpc>
                <a:spcPct val="100000"/>
              </a:lnSpc>
              <a:spcBef>
                <a:spcPts val="0"/>
              </a:spcBef>
              <a:spcAft>
                <a:spcPts val="0"/>
              </a:spcAft>
              <a:buClr>
                <a:srgbClr val="000000"/>
              </a:buClr>
              <a:buSzPts val="2800"/>
              <a:buFont typeface="Arial"/>
              <a:buNone/>
            </a:pPr>
            <a:r>
              <a:rPr b="1" i="0" lang="it" sz="2800" u="none" cap="none" strike="noStrike">
                <a:solidFill>
                  <a:srgbClr val="FFFFFF"/>
                </a:solidFill>
                <a:latin typeface="Lato"/>
                <a:ea typeface="Lato"/>
                <a:cs typeface="Lato"/>
                <a:sym typeface="Lato"/>
              </a:rPr>
              <a:t>Esempi di visualizzazioni famose</a:t>
            </a:r>
            <a:endParaRPr b="1" i="0" sz="2800" u="none" cap="none" strike="noStrike">
              <a:solidFill>
                <a:srgbClr val="FFFFFF"/>
              </a:solidFill>
              <a:latin typeface="Lato"/>
              <a:ea typeface="Lato"/>
              <a:cs typeface="Lato"/>
              <a:sym typeface="Lato"/>
            </a:endParaRPr>
          </a:p>
        </p:txBody>
      </p:sp>
      <p:sp>
        <p:nvSpPr>
          <p:cNvPr id="59" name="Google Shape;59;p1"/>
          <p:cNvSpPr txBox="1"/>
          <p:nvPr/>
        </p:nvSpPr>
        <p:spPr>
          <a:xfrm>
            <a:off x="-93875" y="3824900"/>
            <a:ext cx="9237900" cy="6390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40"/>
              <a:buFont typeface="Arial"/>
              <a:buNone/>
            </a:pPr>
            <a:r>
              <a:rPr b="0" i="0" lang="it" sz="1140" u="none" cap="none" strike="noStrike">
                <a:solidFill>
                  <a:srgbClr val="FFFFFF"/>
                </a:solidFill>
                <a:latin typeface="Lato"/>
                <a:ea typeface="Lato"/>
                <a:cs typeface="Lato"/>
                <a:sym typeface="Lato"/>
              </a:rPr>
              <a:t>presentato da</a:t>
            </a:r>
            <a:endParaRPr b="0" i="0" sz="114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640"/>
              <a:buFont typeface="Arial"/>
              <a:buNone/>
            </a:pPr>
            <a:r>
              <a:rPr b="0" i="0" lang="it" sz="1640" u="none" cap="none" strike="noStrike">
                <a:solidFill>
                  <a:srgbClr val="FFFFFF"/>
                </a:solidFill>
                <a:latin typeface="Lato"/>
                <a:ea typeface="Lato"/>
                <a:cs typeface="Lato"/>
                <a:sym typeface="Lato"/>
              </a:rPr>
              <a:t>Cristina D’Onorio De Meo</a:t>
            </a:r>
            <a:endParaRPr b="0" i="0" sz="1640" u="none" cap="none" strike="noStrike">
              <a:solidFill>
                <a:srgbClr val="FFFFFF"/>
              </a:solidFill>
              <a:latin typeface="Lato"/>
              <a:ea typeface="Lato"/>
              <a:cs typeface="Lato"/>
              <a:sym typeface="Lato"/>
            </a:endParaRPr>
          </a:p>
        </p:txBody>
      </p:sp>
      <p:sp>
        <p:nvSpPr>
          <p:cNvPr id="60" name="Google Shape;60;p1"/>
          <p:cNvSpPr txBox="1"/>
          <p:nvPr/>
        </p:nvSpPr>
        <p:spPr>
          <a:xfrm>
            <a:off x="-46937" y="1892288"/>
            <a:ext cx="9144000" cy="538800"/>
          </a:xfrm>
          <a:prstGeom prst="rect">
            <a:avLst/>
          </a:prstGeom>
          <a:noFill/>
          <a:ln>
            <a:noFill/>
          </a:ln>
        </p:spPr>
        <p:txBody>
          <a:bodyPr anchorCtr="0" anchor="b" bIns="91425" lIns="91425" spcFirstLastPara="1" rIns="91425" wrap="square" tIns="91425">
            <a:normAutofit lnSpcReduction="10000"/>
          </a:bodyPr>
          <a:lstStyle/>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Lato Light"/>
                <a:ea typeface="Lato Light"/>
                <a:cs typeface="Lato Light"/>
                <a:sym typeface="Lato Light"/>
              </a:rPr>
              <a:t>Introduzione</a:t>
            </a:r>
            <a:endParaRPr b="0" i="0" sz="2400" u="none" cap="none" strike="noStrike">
              <a:solidFill>
                <a:srgbClr val="FFFFFF"/>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2"/>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67" name="Google Shape;67;p2"/>
          <p:cNvSpPr txBox="1"/>
          <p:nvPr/>
        </p:nvSpPr>
        <p:spPr>
          <a:xfrm>
            <a:off x="4915300" y="4748600"/>
            <a:ext cx="42288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Esempi di visualizzazioni famose</a:t>
            </a:r>
            <a:endParaRPr b="1" i="0" sz="1400" u="none" cap="none" strike="noStrike">
              <a:solidFill>
                <a:srgbClr val="FFFFFF"/>
              </a:solidFill>
              <a:latin typeface="Lato"/>
              <a:ea typeface="Lato"/>
              <a:cs typeface="Lato"/>
              <a:sym typeface="Lato"/>
            </a:endParaRPr>
          </a:p>
        </p:txBody>
      </p:sp>
      <p:sp>
        <p:nvSpPr>
          <p:cNvPr id="68" name="Google Shape;68;p2"/>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70" name="Google Shape;70;p2"/>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71" name="Google Shape;71;p2"/>
          <p:cNvSpPr txBox="1"/>
          <p:nvPr>
            <p:ph type="title"/>
          </p:nvPr>
        </p:nvSpPr>
        <p:spPr>
          <a:xfrm>
            <a:off x="1597165" y="3915525"/>
            <a:ext cx="3458400" cy="66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600">
                <a:solidFill>
                  <a:srgbClr val="37474F"/>
                </a:solidFill>
                <a:latin typeface="Lato"/>
                <a:ea typeface="Lato"/>
                <a:cs typeface="Lato"/>
                <a:sym typeface="Lato"/>
              </a:rPr>
              <a:t>Mappa della marcia di Napoleone</a:t>
            </a:r>
            <a:endParaRPr b="1" sz="14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pic>
        <p:nvPicPr>
          <p:cNvPr id="72" name="Google Shape;72;p2"/>
          <p:cNvPicPr preferRelativeResize="0"/>
          <p:nvPr/>
        </p:nvPicPr>
        <p:blipFill rotWithShape="1">
          <a:blip r:embed="rId4">
            <a:alphaModFix/>
          </a:blip>
          <a:srcRect b="0" l="0" r="0" t="0"/>
          <a:stretch/>
        </p:blipFill>
        <p:spPr>
          <a:xfrm>
            <a:off x="0" y="745050"/>
            <a:ext cx="6652752" cy="3170475"/>
          </a:xfrm>
          <a:prstGeom prst="rect">
            <a:avLst/>
          </a:prstGeom>
          <a:noFill/>
          <a:ln>
            <a:noFill/>
          </a:ln>
        </p:spPr>
      </p:pic>
      <p:sp>
        <p:nvSpPr>
          <p:cNvPr id="73" name="Google Shape;73;p2"/>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Alcuni esempi di visualizzazioni dati</a:t>
            </a:r>
            <a:endParaRPr sz="2420">
              <a:solidFill>
                <a:srgbClr val="45818E"/>
              </a:solidFill>
              <a:latin typeface="Lato Black"/>
              <a:ea typeface="Lato Black"/>
              <a:cs typeface="Lato Black"/>
              <a:sym typeface="La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3"/>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80" name="Google Shape;80;p3"/>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82" name="Google Shape;82;p3"/>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83" name="Google Shape;83;p3"/>
          <p:cNvSpPr txBox="1"/>
          <p:nvPr>
            <p:ph type="title"/>
          </p:nvPr>
        </p:nvSpPr>
        <p:spPr>
          <a:xfrm>
            <a:off x="1506515" y="4088575"/>
            <a:ext cx="3458400" cy="41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500">
                <a:solidFill>
                  <a:srgbClr val="37474F"/>
                </a:solidFill>
                <a:latin typeface="Lato"/>
                <a:ea typeface="Lato"/>
                <a:cs typeface="Lato"/>
                <a:sym typeface="Lato"/>
              </a:rPr>
              <a:t>Mappa dell’epidemia di colera - Londra</a:t>
            </a:r>
            <a:endParaRPr b="1" sz="1500">
              <a:solidFill>
                <a:srgbClr val="37474F"/>
              </a:solidFill>
              <a:latin typeface="Lato"/>
              <a:ea typeface="Lato"/>
              <a:cs typeface="Lato"/>
              <a:sym typeface="Lato"/>
            </a:endParaRPr>
          </a:p>
        </p:txBody>
      </p:sp>
      <p:sp>
        <p:nvSpPr>
          <p:cNvPr id="84" name="Google Shape;84;p3"/>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Alcuni esempi di visualizzazioni dati</a:t>
            </a:r>
            <a:endParaRPr sz="2420">
              <a:solidFill>
                <a:srgbClr val="45818E"/>
              </a:solidFill>
              <a:latin typeface="Lato Black"/>
              <a:ea typeface="Lato Black"/>
              <a:cs typeface="Lato Black"/>
              <a:sym typeface="Lato Black"/>
            </a:endParaRPr>
          </a:p>
        </p:txBody>
      </p:sp>
      <p:pic>
        <p:nvPicPr>
          <p:cNvPr id="85" name="Google Shape;85;p3"/>
          <p:cNvPicPr preferRelativeResize="0"/>
          <p:nvPr/>
        </p:nvPicPr>
        <p:blipFill rotWithShape="1">
          <a:blip r:embed="rId4">
            <a:alphaModFix/>
          </a:blip>
          <a:srcRect b="0" l="0" r="0" t="0"/>
          <a:stretch/>
        </p:blipFill>
        <p:spPr>
          <a:xfrm>
            <a:off x="1066000" y="756350"/>
            <a:ext cx="4339425" cy="3256749"/>
          </a:xfrm>
          <a:prstGeom prst="rect">
            <a:avLst/>
          </a:prstGeom>
          <a:noFill/>
          <a:ln>
            <a:noFill/>
          </a:ln>
        </p:spPr>
      </p:pic>
      <p:sp>
        <p:nvSpPr>
          <p:cNvPr id="86" name="Google Shape;86;p3"/>
          <p:cNvSpPr txBox="1"/>
          <p:nvPr/>
        </p:nvSpPr>
        <p:spPr>
          <a:xfrm>
            <a:off x="4915300" y="4748600"/>
            <a:ext cx="42288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Esempi di visualizzazioni famose</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p4"/>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93" name="Google Shape;93;p4"/>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95" name="Google Shape;95;p4"/>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96" name="Google Shape;96;p4"/>
          <p:cNvSpPr txBox="1"/>
          <p:nvPr>
            <p:ph type="title"/>
          </p:nvPr>
        </p:nvSpPr>
        <p:spPr>
          <a:xfrm>
            <a:off x="1199925" y="4088575"/>
            <a:ext cx="4071600" cy="41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500">
                <a:solidFill>
                  <a:srgbClr val="37474F"/>
                </a:solidFill>
                <a:latin typeface="Lato"/>
                <a:ea typeface="Lato"/>
                <a:cs typeface="Lato"/>
                <a:sym typeface="Lato"/>
              </a:rPr>
              <a:t>Cause della mortalità nella guerra in Crimea</a:t>
            </a:r>
            <a:endParaRPr b="1" sz="1500">
              <a:solidFill>
                <a:srgbClr val="37474F"/>
              </a:solidFill>
              <a:latin typeface="Lato"/>
              <a:ea typeface="Lato"/>
              <a:cs typeface="Lato"/>
              <a:sym typeface="Lato"/>
            </a:endParaRPr>
          </a:p>
        </p:txBody>
      </p:sp>
      <p:sp>
        <p:nvSpPr>
          <p:cNvPr id="97" name="Google Shape;97;p4"/>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Alcuni esempi di visualizzazioni dati</a:t>
            </a:r>
            <a:endParaRPr sz="2420">
              <a:solidFill>
                <a:srgbClr val="45818E"/>
              </a:solidFill>
              <a:latin typeface="Lato Black"/>
              <a:ea typeface="Lato Black"/>
              <a:cs typeface="Lato Black"/>
              <a:sym typeface="Lato Black"/>
            </a:endParaRPr>
          </a:p>
        </p:txBody>
      </p:sp>
      <p:pic>
        <p:nvPicPr>
          <p:cNvPr id="98" name="Google Shape;98;p4"/>
          <p:cNvPicPr preferRelativeResize="0"/>
          <p:nvPr/>
        </p:nvPicPr>
        <p:blipFill rotWithShape="1">
          <a:blip r:embed="rId4">
            <a:alphaModFix/>
          </a:blip>
          <a:srcRect b="0" l="0" r="0" t="0"/>
          <a:stretch/>
        </p:blipFill>
        <p:spPr>
          <a:xfrm>
            <a:off x="827275" y="973150"/>
            <a:ext cx="4816905" cy="3027425"/>
          </a:xfrm>
          <a:prstGeom prst="rect">
            <a:avLst/>
          </a:prstGeom>
          <a:noFill/>
          <a:ln>
            <a:noFill/>
          </a:ln>
        </p:spPr>
      </p:pic>
      <p:sp>
        <p:nvSpPr>
          <p:cNvPr id="99" name="Google Shape;99;p4"/>
          <p:cNvSpPr txBox="1"/>
          <p:nvPr/>
        </p:nvSpPr>
        <p:spPr>
          <a:xfrm>
            <a:off x="4915300" y="4748600"/>
            <a:ext cx="42288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Esempi di visualizzazioni famose</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6"/>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06" name="Google Shape;106;p6"/>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08" name="Google Shape;108;p6"/>
          <p:cNvSpPr txBox="1"/>
          <p:nvPr>
            <p:ph type="title"/>
          </p:nvPr>
        </p:nvSpPr>
        <p:spPr>
          <a:xfrm>
            <a:off x="152399" y="3450725"/>
            <a:ext cx="6776400" cy="15237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SzPts val="990"/>
              <a:buNone/>
            </a:pPr>
            <a:r>
              <a:rPr b="1" lang="it" sz="1500">
                <a:solidFill>
                  <a:srgbClr val="37474F"/>
                </a:solidFill>
                <a:latin typeface="Lato"/>
                <a:ea typeface="Lato"/>
                <a:cs typeface="Lato"/>
                <a:sym typeface="Lato"/>
              </a:rPr>
              <a:t>Quartetto di Anscombe</a:t>
            </a:r>
            <a:endParaRPr b="1" sz="1500">
              <a:solidFill>
                <a:srgbClr val="37474F"/>
              </a:solidFill>
              <a:latin typeface="Lato"/>
              <a:ea typeface="Lato"/>
              <a:cs typeface="Lato"/>
              <a:sym typeface="Lato"/>
            </a:endParaRPr>
          </a:p>
          <a:p>
            <a:pPr indent="0" lvl="0" marL="0" rtl="0" algn="l">
              <a:lnSpc>
                <a:spcPct val="100000"/>
              </a:lnSpc>
              <a:spcBef>
                <a:spcPts val="0"/>
              </a:spcBef>
              <a:spcAft>
                <a:spcPts val="0"/>
              </a:spcAft>
              <a:buSzPts val="990"/>
              <a:buNone/>
            </a:pPr>
            <a:r>
              <a:t/>
            </a:r>
            <a:endParaRPr b="1" sz="1500">
              <a:solidFill>
                <a:srgbClr val="37474F"/>
              </a:solidFill>
              <a:latin typeface="Lato"/>
              <a:ea typeface="Lato"/>
              <a:cs typeface="Lato"/>
              <a:sym typeface="Lato"/>
            </a:endParaRPr>
          </a:p>
          <a:p>
            <a:pPr indent="0" lvl="0" marL="0" rtl="0" algn="l">
              <a:lnSpc>
                <a:spcPct val="100000"/>
              </a:lnSpc>
              <a:spcBef>
                <a:spcPts val="0"/>
              </a:spcBef>
              <a:spcAft>
                <a:spcPts val="0"/>
              </a:spcAft>
              <a:buSzPts val="990"/>
              <a:buNone/>
            </a:pPr>
            <a:r>
              <a:rPr lang="it" sz="1400">
                <a:solidFill>
                  <a:srgbClr val="37474F"/>
                </a:solidFill>
                <a:latin typeface="Lato"/>
                <a:ea typeface="Lato"/>
                <a:cs typeface="Lato"/>
                <a:sym typeface="Lato"/>
              </a:rPr>
              <a:t>Comprende quattro dataset per cui le più comuni statistiche descrittive risultano praticamente identiche, ma che una volta riprodotti su un grafico assumono un aspetto molto diverso tra loro.</a:t>
            </a:r>
            <a:endParaRPr sz="14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sp>
        <p:nvSpPr>
          <p:cNvPr id="109" name="Google Shape;109;p6"/>
          <p:cNvSpPr txBox="1"/>
          <p:nvPr>
            <p:ph type="title"/>
          </p:nvPr>
        </p:nvSpPr>
        <p:spPr>
          <a:xfrm>
            <a:off x="311700" y="183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Alcuni esempi di visualizzazioni dati</a:t>
            </a:r>
            <a:endParaRPr sz="2420">
              <a:solidFill>
                <a:srgbClr val="45818E"/>
              </a:solidFill>
              <a:latin typeface="Lato Black"/>
              <a:ea typeface="Lato Black"/>
              <a:cs typeface="Lato Black"/>
              <a:sym typeface="Lato Black"/>
            </a:endParaRPr>
          </a:p>
        </p:txBody>
      </p:sp>
      <p:pic>
        <p:nvPicPr>
          <p:cNvPr id="110" name="Google Shape;110;p6"/>
          <p:cNvPicPr preferRelativeResize="0"/>
          <p:nvPr/>
        </p:nvPicPr>
        <p:blipFill rotWithShape="1">
          <a:blip r:embed="rId4">
            <a:alphaModFix/>
          </a:blip>
          <a:srcRect b="0" l="0" r="0" t="0"/>
          <a:stretch/>
        </p:blipFill>
        <p:spPr>
          <a:xfrm>
            <a:off x="152400" y="756375"/>
            <a:ext cx="3449451" cy="2507951"/>
          </a:xfrm>
          <a:prstGeom prst="rect">
            <a:avLst/>
          </a:prstGeom>
          <a:noFill/>
          <a:ln>
            <a:noFill/>
          </a:ln>
        </p:spPr>
      </p:pic>
      <p:graphicFrame>
        <p:nvGraphicFramePr>
          <p:cNvPr id="111" name="Google Shape;111;p6"/>
          <p:cNvGraphicFramePr/>
          <p:nvPr/>
        </p:nvGraphicFramePr>
        <p:xfrm>
          <a:off x="3798550" y="872800"/>
          <a:ext cx="3000000" cy="3000000"/>
        </p:xfrm>
        <a:graphic>
          <a:graphicData uri="http://schemas.openxmlformats.org/drawingml/2006/table">
            <a:tbl>
              <a:tblPr>
                <a:noFill/>
                <a:tableStyleId>{9CF6FFFB-CD68-4D52-BB2C-1A5531D8044B}</a:tableStyleId>
              </a:tblPr>
              <a:tblGrid>
                <a:gridCol w="943625"/>
                <a:gridCol w="636700"/>
                <a:gridCol w="1362550"/>
              </a:tblGrid>
              <a:tr h="222400">
                <a:tc>
                  <a:txBody>
                    <a:bodyPr/>
                    <a:lstStyle/>
                    <a:p>
                      <a:pPr indent="0" lvl="0" marL="0" marR="0" rtl="0" algn="ctr">
                        <a:lnSpc>
                          <a:spcPct val="115000"/>
                        </a:lnSpc>
                        <a:spcBef>
                          <a:spcPts val="0"/>
                        </a:spcBef>
                        <a:spcAft>
                          <a:spcPts val="0"/>
                        </a:spcAft>
                        <a:buClr>
                          <a:srgbClr val="000000"/>
                        </a:buClr>
                        <a:buSzPts val="1000"/>
                        <a:buFont typeface="Arial"/>
                        <a:buNone/>
                      </a:pPr>
                      <a:r>
                        <a:rPr b="1" lang="it" sz="1000" u="none" cap="none" strike="noStrike">
                          <a:solidFill>
                            <a:srgbClr val="FF6D01"/>
                          </a:solidFill>
                        </a:rPr>
                        <a:t>Proprietà</a:t>
                      </a:r>
                      <a:endParaRPr b="1" sz="1000" u="none" cap="none" strike="noStrike">
                        <a:solidFill>
                          <a:srgbClr val="FF6D01"/>
                        </a:solidFill>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it" sz="1000" u="none" cap="none" strike="noStrike">
                          <a:solidFill>
                            <a:srgbClr val="FF6D01"/>
                          </a:solidFill>
                        </a:rPr>
                        <a:t>Valore</a:t>
                      </a:r>
                      <a:endParaRPr b="1" sz="1000" u="none" cap="none" strike="noStrike">
                        <a:solidFill>
                          <a:srgbClr val="FF6D0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it" sz="1000" u="none" cap="none" strike="noStrike">
                          <a:solidFill>
                            <a:srgbClr val="FF6D01"/>
                          </a:solidFill>
                        </a:rPr>
                        <a:t>Accuratezza</a:t>
                      </a:r>
                      <a:endParaRPr b="1" sz="1000" u="none" cap="none" strike="noStrike">
                        <a:solidFill>
                          <a:srgbClr val="FF6D0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22400">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Media di x</a:t>
                      </a:r>
                      <a:endParaRPr sz="1000" u="none" cap="none" strike="noStrike"/>
                    </a:p>
                  </a:txBody>
                  <a:tcPr marT="19050" marB="19050" marR="28575" marL="28575" anchor="ctr">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9</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esatta</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CCCCCC"/>
                      </a:solidFill>
                      <a:prstDash val="solid"/>
                      <a:round/>
                      <a:headEnd len="sm" w="sm" type="none"/>
                      <a:tailEnd len="sm" w="sm" type="none"/>
                    </a:lnB>
                  </a:tcPr>
                </a:tc>
              </a:tr>
              <a:tr h="222400">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Varianza di x</a:t>
                      </a:r>
                      <a:endParaRPr sz="1000" u="none" cap="none" strike="noStrike"/>
                    </a:p>
                  </a:txBody>
                  <a:tcPr marT="19050" marB="19050" marR="28575" marL="28575" anchor="ctr">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11</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esatta</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04350">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Media di y</a:t>
                      </a:r>
                      <a:endParaRPr sz="1000" u="none" cap="none" strike="noStrike"/>
                    </a:p>
                  </a:txBody>
                  <a:tcPr marT="19050" marB="19050" marR="28575" marL="28575" anchor="ctr">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7.50</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alla seconda cifra decimale</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04350">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Varianza di y</a:t>
                      </a:r>
                      <a:endParaRPr sz="1000" u="none" cap="none" strike="noStrike"/>
                    </a:p>
                  </a:txBody>
                  <a:tcPr marT="19050" marB="19050" marR="28575" marL="28575" anchor="ctr">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6.05</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con uno scarto massimo di 0.003</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1225">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Correlazione tra x e y</a:t>
                      </a:r>
                      <a:endParaRPr sz="1000" u="none" cap="none" strike="noStrike"/>
                    </a:p>
                  </a:txBody>
                  <a:tcPr marT="19050" marB="19050" marR="28575" marL="28575" anchor="ctr">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13.36</a:t>
                      </a:r>
                      <a:endParaRPr sz="10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it" sz="1000" u="none" cap="none" strike="noStrike"/>
                        <a:t>alla terza cifra decimale</a:t>
                      </a:r>
                      <a:endParaRPr sz="10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112" name="Google Shape;112;p6"/>
          <p:cNvSpPr txBox="1"/>
          <p:nvPr/>
        </p:nvSpPr>
        <p:spPr>
          <a:xfrm>
            <a:off x="4915300" y="4748600"/>
            <a:ext cx="42288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Esempi di visualizzazioni famose</a:t>
            </a:r>
            <a:endParaRPr b="1" i="0" sz="1400" u="none" cap="none" strike="noStrike">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